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2FDEB-51C7-4C31-AFB8-D36E5D3457C5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988B8-9713-4015-9B8A-AFFAA71C0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58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AF009-A67C-4285-9CE4-3FC1D4306641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40333-4ABF-4818-9260-90F1C7A23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56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2DB45AAF-EA24-47A4-8DCD-B33CADC06CE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2DB45AAF-EA24-47A4-8DCD-B33CADC06CE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673016"/>
            <a:ext cx="7772400" cy="395638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600" dirty="0" smtClean="0">
                <a:latin typeface="Times New Roman" pitchFamily="18" charset="0"/>
              </a:rPr>
              <a:t>to </a:t>
            </a:r>
            <a:r>
              <a:rPr lang="en-US" sz="2600" dirty="0" smtClean="0">
                <a:latin typeface="Times New Roman" pitchFamily="18" charset="0"/>
              </a:rPr>
              <a:t>know a fact, to have information about something</a:t>
            </a:r>
          </a:p>
          <a:p>
            <a:r>
              <a:rPr lang="en-US" sz="2600" dirty="0" smtClean="0">
                <a:latin typeface="Times New Roman" pitchFamily="18" charset="0"/>
              </a:rPr>
              <a:t>Saber + </a:t>
            </a:r>
            <a:r>
              <a:rPr lang="en-US" sz="2600" i="1" dirty="0" smtClean="0">
                <a:latin typeface="Times New Roman" pitchFamily="18" charset="0"/>
              </a:rPr>
              <a:t>infinitive= </a:t>
            </a:r>
            <a:r>
              <a:rPr lang="en-US" sz="2600" dirty="0" smtClean="0">
                <a:latin typeface="Times New Roman" pitchFamily="18" charset="0"/>
              </a:rPr>
              <a:t>to know </a:t>
            </a:r>
            <a:r>
              <a:rPr lang="en-US" sz="2600" u="sng" dirty="0" smtClean="0">
                <a:latin typeface="Times New Roman" pitchFamily="18" charset="0"/>
              </a:rPr>
              <a:t>how</a:t>
            </a:r>
            <a:r>
              <a:rPr lang="en-US" sz="2600" dirty="0" smtClean="0">
                <a:latin typeface="Times New Roman" pitchFamily="18" charset="0"/>
              </a:rPr>
              <a:t> (to do something)</a:t>
            </a:r>
          </a:p>
          <a:p>
            <a:r>
              <a:rPr lang="en-US" sz="2600" dirty="0" smtClean="0">
                <a:latin typeface="Times New Roman" pitchFamily="18" charset="0"/>
              </a:rPr>
              <a:t>Often followed by a </a:t>
            </a:r>
            <a:r>
              <a:rPr lang="en-US" sz="2600" u="sng" dirty="0" smtClean="0">
                <a:latin typeface="Times New Roman" pitchFamily="18" charset="0"/>
              </a:rPr>
              <a:t>question word</a:t>
            </a:r>
          </a:p>
          <a:p>
            <a:r>
              <a:rPr lang="en-US" sz="2600" dirty="0" smtClean="0">
                <a:latin typeface="Times New Roman" pitchFamily="18" charset="0"/>
              </a:rPr>
              <a:t>To know something from memory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 pitchFamily="18" charset="0"/>
              </a:rPr>
              <a:t>CONJUGATION:</a:t>
            </a:r>
          </a:p>
          <a:p>
            <a:pPr marL="0" indent="0">
              <a:buNone/>
            </a:pPr>
            <a:r>
              <a:rPr lang="en-US" sz="2600" dirty="0" err="1" smtClean="0">
                <a:latin typeface="Times New Roman" pitchFamily="18" charset="0"/>
              </a:rPr>
              <a:t>Yo</a:t>
            </a:r>
            <a:r>
              <a:rPr lang="en-US" sz="2600" dirty="0" smtClean="0">
                <a:latin typeface="Times New Roman" pitchFamily="18" charset="0"/>
              </a:rPr>
              <a:t>				 </a:t>
            </a:r>
            <a:r>
              <a:rPr lang="en-US" sz="2600" dirty="0" err="1" smtClean="0">
                <a:latin typeface="Times New Roman" pitchFamily="18" charset="0"/>
              </a:rPr>
              <a:t>Nosotros</a:t>
            </a:r>
            <a:endParaRPr lang="en-US" sz="2600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2600" dirty="0" err="1" smtClean="0">
                <a:latin typeface="Times New Roman" pitchFamily="18" charset="0"/>
              </a:rPr>
              <a:t>Tú</a:t>
            </a:r>
            <a:r>
              <a:rPr lang="en-US" sz="2600" dirty="0" smtClean="0">
                <a:latin typeface="Times New Roman" pitchFamily="18" charset="0"/>
              </a:rPr>
              <a:t>				    </a:t>
            </a:r>
            <a:endParaRPr lang="en-US" sz="2600" dirty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2600" dirty="0" err="1" smtClean="0">
                <a:latin typeface="Times New Roman" pitchFamily="18" charset="0"/>
              </a:rPr>
              <a:t>Él</a:t>
            </a:r>
            <a:r>
              <a:rPr lang="en-US" sz="2600" dirty="0" smtClean="0">
                <a:latin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</a:rPr>
              <a:t>ella</a:t>
            </a:r>
            <a:r>
              <a:rPr lang="en-US" sz="2600" dirty="0" smtClean="0">
                <a:latin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</a:rPr>
              <a:t>Ud</a:t>
            </a:r>
            <a:r>
              <a:rPr lang="en-US" sz="2600" dirty="0" smtClean="0">
                <a:latin typeface="Times New Roman" pitchFamily="18" charset="0"/>
              </a:rPr>
              <a:t>.			 </a:t>
            </a:r>
            <a:r>
              <a:rPr lang="en-US" sz="2600" dirty="0" err="1" smtClean="0">
                <a:latin typeface="Times New Roman" pitchFamily="18" charset="0"/>
              </a:rPr>
              <a:t>Ellos</a:t>
            </a:r>
            <a:r>
              <a:rPr lang="en-US" sz="2600" dirty="0" smtClean="0">
                <a:latin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</a:rPr>
              <a:t>Ellas</a:t>
            </a:r>
            <a:r>
              <a:rPr lang="en-US" sz="2600" dirty="0" smtClean="0">
                <a:latin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</a:rPr>
              <a:t>Uds</a:t>
            </a:r>
            <a:r>
              <a:rPr lang="en-US" sz="2600" dirty="0" smtClean="0">
                <a:latin typeface="Times New Roman" pitchFamily="18" charset="0"/>
              </a:rPr>
              <a:t>.</a:t>
            </a:r>
          </a:p>
          <a:p>
            <a:endParaRPr lang="en-US" sz="2600" dirty="0" smtClean="0">
              <a:latin typeface="Times New Roman" pitchFamily="18" charset="0"/>
            </a:endParaRPr>
          </a:p>
          <a:p>
            <a:endParaRPr lang="en-US" sz="2600" b="1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676400" y="5105400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sé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524000" y="5562600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sabes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590800" y="6019800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096000" y="5105400"/>
            <a:ext cx="2362200" cy="45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sabemos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010400" y="6007769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saben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038225" y="-457200"/>
            <a:ext cx="8105775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s-ES_tradnl" sz="3200" kern="0" dirty="0" smtClean="0">
                <a:solidFill>
                  <a:srgbClr val="008000"/>
                </a:solidFill>
              </a:rPr>
              <a:t>Me llamo _________          Clase 802</a:t>
            </a:r>
            <a:br>
              <a:rPr lang="es-ES_tradnl" sz="3200" kern="0" dirty="0" smtClean="0">
                <a:solidFill>
                  <a:srgbClr val="008000"/>
                </a:solidFill>
              </a:rPr>
            </a:br>
            <a:r>
              <a:rPr lang="es-ES_tradnl" sz="3200" kern="0" dirty="0" smtClean="0">
                <a:solidFill>
                  <a:srgbClr val="008000"/>
                </a:solidFill>
              </a:rPr>
              <a:t>La fecha es el 5 de junio del 2018</a:t>
            </a:r>
            <a:endParaRPr lang="es-ES_tradnl" sz="3200" kern="0" dirty="0">
              <a:solidFill>
                <a:srgbClr val="0080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295400" y="1066800"/>
            <a:ext cx="7848600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sz="2800" kern="0" dirty="0" smtClean="0">
                <a:solidFill>
                  <a:srgbClr val="FF0000"/>
                </a:solidFill>
              </a:rPr>
              <a:t>Propósito # 88: </a:t>
            </a:r>
            <a:r>
              <a:rPr lang="es-ES_tradnl" sz="2800" kern="0" dirty="0" smtClean="0"/>
              <a:t>¿Saben </a:t>
            </a:r>
            <a:r>
              <a:rPr lang="es-ES_tradnl" sz="2800" kern="0" dirty="0" err="1" smtClean="0"/>
              <a:t>uds.</a:t>
            </a:r>
            <a:r>
              <a:rPr lang="es-ES_tradnl" sz="2800" kern="0" dirty="0" smtClean="0"/>
              <a:t> nadar?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2800" i="1" kern="0" dirty="0" smtClean="0">
                <a:solidFill>
                  <a:srgbClr val="7030A0"/>
                </a:solidFill>
              </a:rPr>
              <a:t>L.O: to </a:t>
            </a:r>
            <a:r>
              <a:rPr lang="es-ES_tradnl" sz="2800" i="1" kern="0" dirty="0" err="1" smtClean="0">
                <a:solidFill>
                  <a:srgbClr val="7030A0"/>
                </a:solidFill>
              </a:rPr>
              <a:t>learn</a:t>
            </a:r>
            <a:r>
              <a:rPr lang="es-ES_tradnl" sz="2800" i="1" kern="0" dirty="0" smtClean="0">
                <a:solidFill>
                  <a:srgbClr val="7030A0"/>
                </a:solidFill>
              </a:rPr>
              <a:t> </a:t>
            </a:r>
            <a:r>
              <a:rPr lang="es-ES_tradnl" sz="2800" i="1" kern="0" dirty="0" err="1" smtClean="0">
                <a:solidFill>
                  <a:srgbClr val="7030A0"/>
                </a:solidFill>
              </a:rPr>
              <a:t>the</a:t>
            </a:r>
            <a:r>
              <a:rPr lang="es-ES_tradnl" sz="2800" i="1" kern="0" dirty="0" smtClean="0">
                <a:solidFill>
                  <a:srgbClr val="7030A0"/>
                </a:solidFill>
              </a:rPr>
              <a:t> </a:t>
            </a:r>
            <a:r>
              <a:rPr lang="es-ES_tradnl" sz="2800" i="1" kern="0" dirty="0" err="1" smtClean="0">
                <a:solidFill>
                  <a:srgbClr val="7030A0"/>
                </a:solidFill>
              </a:rPr>
              <a:t>form</a:t>
            </a:r>
            <a:r>
              <a:rPr lang="es-ES_tradnl" sz="2800" i="1" kern="0" dirty="0" smtClean="0">
                <a:solidFill>
                  <a:srgbClr val="7030A0"/>
                </a:solidFill>
              </a:rPr>
              <a:t> and use of CONOCER</a:t>
            </a:r>
            <a:endParaRPr lang="es-ES_tradnl" sz="2800" i="1" kern="0" dirty="0" smtClean="0">
              <a:solidFill>
                <a:srgbClr val="7030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1" y="1828800"/>
            <a:ext cx="7848600" cy="838200"/>
          </a:xfrm>
        </p:spPr>
        <p:txBody>
          <a:bodyPr/>
          <a:lstStyle/>
          <a:p>
            <a:pPr algn="ctr"/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Repaso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 del </a:t>
            </a:r>
            <a:r>
              <a:rPr lang="en-US" sz="3600" dirty="0" err="1" smtClean="0">
                <a:solidFill>
                  <a:schemeClr val="accent2">
                    <a:lumMod val="75000"/>
                  </a:schemeClr>
                </a:solidFill>
              </a:rPr>
              <a:t>verbo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SABER </a:t>
            </a:r>
            <a:r>
              <a:rPr lang="en-US" sz="3600" i="1" dirty="0" smtClean="0">
                <a:solidFill>
                  <a:schemeClr val="accent2">
                    <a:lumMod val="75000"/>
                  </a:schemeClr>
                </a:solidFill>
              </a:rPr>
              <a:t>(to know)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33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2133600" y="2438400"/>
            <a:ext cx="2133600" cy="85407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447800"/>
          </a:xfrm>
        </p:spPr>
        <p:txBody>
          <a:bodyPr/>
          <a:lstStyle/>
          <a:p>
            <a:pPr algn="ctr" eaLnBrk="1" hangingPunct="1"/>
            <a:r>
              <a:rPr lang="en-US" b="1" smtClean="0">
                <a:solidFill>
                  <a:srgbClr val="FF6600"/>
                </a:solidFill>
              </a:rPr>
              <a:t>Conoc</a:t>
            </a:r>
            <a:r>
              <a:rPr lang="en-US" b="1" noProof="1" smtClean="0">
                <a:solidFill>
                  <a:srgbClr val="FF6600"/>
                </a:solidFill>
              </a:rPr>
              <a:t>er</a:t>
            </a:r>
            <a:r>
              <a:rPr lang="en-US" b="1" smtClean="0">
                <a:solidFill>
                  <a:srgbClr val="FF6600"/>
                </a:solidFill>
              </a:rPr>
              <a:t/>
            </a:r>
            <a:br>
              <a:rPr lang="en-US" b="1" smtClean="0">
                <a:solidFill>
                  <a:srgbClr val="FF6600"/>
                </a:solidFill>
              </a:rPr>
            </a:br>
            <a:r>
              <a:rPr lang="en-US" smtClean="0">
                <a:solidFill>
                  <a:srgbClr val="FF6600"/>
                </a:solidFill>
              </a:rPr>
              <a:t> conjugation</a:t>
            </a:r>
            <a:endParaRPr lang="en-US" noProof="1" smtClean="0">
              <a:solidFill>
                <a:srgbClr val="FF6600"/>
              </a:solidFill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209800" y="2535238"/>
            <a:ext cx="2209800" cy="21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conozco</a:t>
            </a:r>
            <a:endParaRPr lang="en-US" sz="4400" noProof="1">
              <a:latin typeface="Times New Roman" pitchFamily="18" charset="0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477000" y="2598738"/>
            <a:ext cx="2819400" cy="136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emos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en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5002213"/>
            <a:ext cx="36957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The verb </a:t>
            </a:r>
            <a:r>
              <a:rPr lang="en-US" sz="2800" i="1">
                <a:latin typeface="Times New Roman" pitchFamily="18" charset="0"/>
              </a:rPr>
              <a:t>conocer</a:t>
            </a:r>
            <a:r>
              <a:rPr lang="en-US" sz="2800">
                <a:latin typeface="Times New Roman" pitchFamily="18" charset="0"/>
              </a:rPr>
              <a:t> is irregular in its </a:t>
            </a:r>
            <a:r>
              <a:rPr lang="en-US" sz="2800" i="1">
                <a:latin typeface="Times New Roman" pitchFamily="18" charset="0"/>
              </a:rPr>
              <a:t>yo</a:t>
            </a:r>
            <a:r>
              <a:rPr lang="en-US" sz="2800">
                <a:latin typeface="Times New Roman" pitchFamily="18" charset="0"/>
              </a:rPr>
              <a:t> form.</a:t>
            </a:r>
            <a:endParaRPr lang="en-US" sz="2800" noProof="1">
              <a:latin typeface="Times New Roman" pitchFamily="18" charset="0"/>
            </a:endParaRP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V="1">
            <a:off x="1981200" y="3048000"/>
            <a:ext cx="7620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-97628" y="2549525"/>
            <a:ext cx="2347116" cy="219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 dirty="0" err="1">
                <a:solidFill>
                  <a:srgbClr val="0070C0"/>
                </a:solidFill>
                <a:latin typeface="Times New Roman" pitchFamily="18" charset="0"/>
              </a:rPr>
              <a:t>Yo</a:t>
            </a:r>
            <a:endParaRPr lang="en-US" sz="4400" dirty="0">
              <a:solidFill>
                <a:srgbClr val="0070C0"/>
              </a:solidFill>
              <a:latin typeface="Times New Roman" pitchFamily="18" charset="0"/>
            </a:endParaRP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 dirty="0" err="1">
                <a:solidFill>
                  <a:srgbClr val="0070C0"/>
                </a:solidFill>
                <a:latin typeface="Times New Roman" pitchFamily="18" charset="0"/>
              </a:rPr>
              <a:t>T</a:t>
            </a:r>
            <a:r>
              <a:rPr lang="en-US" sz="4400" dirty="0" err="1">
                <a:solidFill>
                  <a:srgbClr val="0070C0"/>
                </a:solidFill>
                <a:latin typeface="Times New Roman" pitchFamily="18" charset="0"/>
                <a:cs typeface="Tahoma" pitchFamily="34" charset="0"/>
              </a:rPr>
              <a:t>ú</a:t>
            </a:r>
            <a:endParaRPr lang="en-US" sz="4400" dirty="0">
              <a:solidFill>
                <a:srgbClr val="0070C0"/>
              </a:solidFill>
              <a:latin typeface="Times New Roman" pitchFamily="18" charset="0"/>
              <a:cs typeface="Tahoma" pitchFamily="34" charset="0"/>
            </a:endParaRP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 dirty="0" err="1">
                <a:solidFill>
                  <a:srgbClr val="0070C0"/>
                </a:solidFill>
                <a:latin typeface="Times New Roman" pitchFamily="18" charset="0"/>
                <a:cs typeface="Tahoma" pitchFamily="34" charset="0"/>
              </a:rPr>
              <a:t>Él</a:t>
            </a:r>
            <a:r>
              <a:rPr lang="en-US" sz="4400" dirty="0">
                <a:solidFill>
                  <a:srgbClr val="0070C0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en-US" sz="4400" dirty="0" err="1">
                <a:solidFill>
                  <a:srgbClr val="0070C0"/>
                </a:solidFill>
                <a:latin typeface="Times New Roman" pitchFamily="18" charset="0"/>
                <a:cs typeface="Tahoma" pitchFamily="34" charset="0"/>
              </a:rPr>
              <a:t>ella</a:t>
            </a:r>
            <a:r>
              <a:rPr lang="en-US" sz="4400" dirty="0">
                <a:solidFill>
                  <a:srgbClr val="0070C0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en-US" sz="4400" dirty="0" err="1">
                <a:solidFill>
                  <a:srgbClr val="0070C0"/>
                </a:solidFill>
                <a:latin typeface="Times New Roman" pitchFamily="18" charset="0"/>
                <a:cs typeface="Tahoma" pitchFamily="34" charset="0"/>
              </a:rPr>
              <a:t>ud</a:t>
            </a:r>
            <a:endParaRPr lang="en-US" sz="4400" dirty="0">
              <a:solidFill>
                <a:srgbClr val="0070C0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015652" y="2590800"/>
            <a:ext cx="2504211" cy="219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rgbClr val="0070C0"/>
                </a:solidFill>
                <a:latin typeface="Times New Roman" pitchFamily="18" charset="0"/>
              </a:rPr>
              <a:t>Nosotros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rgbClr val="0070C0"/>
                </a:solidFill>
                <a:latin typeface="Times New Roman" pitchFamily="18" charset="0"/>
                <a:cs typeface="Tahoma" pitchFamily="34" charset="0"/>
              </a:rPr>
              <a:t>Ellos 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rgbClr val="0070C0"/>
                </a:solidFill>
                <a:latin typeface="Times New Roman" pitchFamily="18" charset="0"/>
                <a:cs typeface="Tahoma" pitchFamily="34" charset="0"/>
              </a:rPr>
              <a:t>Ellas Uds.</a:t>
            </a:r>
          </a:p>
        </p:txBody>
      </p:sp>
    </p:spTree>
    <p:extLst>
      <p:ext uri="{BB962C8B-B14F-4D97-AF65-F5344CB8AC3E}">
        <p14:creationId xmlns:p14="http://schemas.microsoft.com/office/powerpoint/2010/main" val="59655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4" grpId="0" build="p" autoUpdateAnimBg="0"/>
      <p:bldP spid="15365" grpId="0" build="p" autoUpdateAnimBg="0"/>
      <p:bldP spid="15366" grpId="0" build="p" autoUpdateAnimBg="0"/>
      <p:bldP spid="153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914400"/>
            <a:ext cx="4595813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0" y="2590800"/>
            <a:ext cx="518160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4400" b="1">
                <a:solidFill>
                  <a:srgbClr val="FF6600"/>
                </a:solidFill>
                <a:latin typeface="Times New Roman" pitchFamily="18" charset="0"/>
              </a:rPr>
              <a:t>Conocer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500">
                <a:latin typeface="Times New Roman" pitchFamily="18" charset="0"/>
              </a:rPr>
              <a:t> to know a person, or to be acquainted or thoroughly familiar with a person or thing</a:t>
            </a:r>
          </a:p>
        </p:txBody>
      </p:sp>
    </p:spTree>
    <p:extLst>
      <p:ext uri="{BB962C8B-B14F-4D97-AF65-F5344CB8AC3E}">
        <p14:creationId xmlns:p14="http://schemas.microsoft.com/office/powerpoint/2010/main" val="240008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="t"/>
          <a:lstStyle/>
          <a:p>
            <a:pPr algn="ctr" eaLnBrk="1" hangingPunct="1"/>
            <a:r>
              <a:rPr lang="en-US" b="1" smtClean="0">
                <a:solidFill>
                  <a:srgbClr val="FF6600"/>
                </a:solidFill>
              </a:rPr>
              <a:t>Conocer</a:t>
            </a:r>
            <a:r>
              <a:rPr lang="en-US" smtClean="0">
                <a:solidFill>
                  <a:srgbClr val="FF6600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+ </a:t>
            </a:r>
            <a:r>
              <a:rPr lang="en-US" smtClean="0">
                <a:solidFill>
                  <a:srgbClr val="996600"/>
                </a:solidFill>
              </a:rPr>
              <a:t>“A” Personal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1371600" y="1752600"/>
            <a:ext cx="7772400" cy="4114800"/>
          </a:xfrm>
        </p:spPr>
        <p:txBody>
          <a:bodyPr>
            <a:normAutofit fontScale="92500"/>
          </a:bodyPr>
          <a:lstStyle/>
          <a:p>
            <a:pPr marL="411163" eaLnBrk="1" hangingPunct="1"/>
            <a:r>
              <a:rPr lang="en-US" sz="3600" smtClean="0"/>
              <a:t>When you know a person, the conjugation of “</a:t>
            </a:r>
            <a:r>
              <a:rPr lang="en-US" sz="3600" b="1" smtClean="0">
                <a:solidFill>
                  <a:srgbClr val="FF6600"/>
                </a:solidFill>
              </a:rPr>
              <a:t>conocer</a:t>
            </a:r>
            <a:r>
              <a:rPr lang="en-US" sz="3600" smtClean="0"/>
              <a:t>” is followed by the letter “</a:t>
            </a:r>
            <a:r>
              <a:rPr lang="en-US" sz="3600" b="1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” (the “a” personal)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i="1" smtClean="0"/>
              <a:t>Ejemplos: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smtClean="0"/>
              <a:t>	Yo </a:t>
            </a:r>
            <a:r>
              <a:rPr lang="en-US" sz="3600" smtClean="0">
                <a:solidFill>
                  <a:srgbClr val="FF6600"/>
                </a:solidFill>
              </a:rPr>
              <a:t>conozco</a:t>
            </a:r>
            <a:r>
              <a:rPr lang="en-US" sz="3600" smtClean="0"/>
              <a:t> </a:t>
            </a:r>
            <a:r>
              <a:rPr lang="en-US" sz="3600" b="1" u="sng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 Martín.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smtClean="0"/>
              <a:t>	No </a:t>
            </a:r>
            <a:r>
              <a:rPr lang="en-US" sz="3600" smtClean="0">
                <a:solidFill>
                  <a:srgbClr val="FF6600"/>
                </a:solidFill>
              </a:rPr>
              <a:t>conocemos</a:t>
            </a:r>
            <a:r>
              <a:rPr lang="en-US" sz="3600" smtClean="0"/>
              <a:t> </a:t>
            </a:r>
            <a:r>
              <a:rPr lang="en-US" sz="3600" b="1" u="sng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 Julio.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smtClean="0"/>
              <a:t>	Jorge no </a:t>
            </a:r>
            <a:r>
              <a:rPr lang="en-US" sz="3600" smtClean="0">
                <a:solidFill>
                  <a:srgbClr val="FF6600"/>
                </a:solidFill>
              </a:rPr>
              <a:t>conoce</a:t>
            </a:r>
            <a:r>
              <a:rPr lang="en-US" sz="3600" smtClean="0"/>
              <a:t> </a:t>
            </a:r>
            <a:r>
              <a:rPr lang="en-US" sz="3600" b="1" u="sng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 Ra</a:t>
            </a:r>
            <a:r>
              <a:rPr lang="en-US" sz="3600" smtClean="0">
                <a:cs typeface="Tahoma" pitchFamily="34" charset="0"/>
              </a:rPr>
              <a:t>ú</a:t>
            </a:r>
            <a:r>
              <a:rPr lang="en-US" sz="3600" smtClean="0"/>
              <a:t>l.</a:t>
            </a:r>
          </a:p>
        </p:txBody>
      </p:sp>
    </p:spTree>
    <p:extLst>
      <p:ext uri="{BB962C8B-B14F-4D97-AF65-F5344CB8AC3E}">
        <p14:creationId xmlns:p14="http://schemas.microsoft.com/office/powerpoint/2010/main" val="257845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371600" y="1295400"/>
            <a:ext cx="7620000" cy="904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800">
                <a:latin typeface="Comic Sans MS" pitchFamily="66" charset="0"/>
              </a:rPr>
              <a:t>Yo </a:t>
            </a:r>
            <a:r>
              <a:rPr lang="en-US" sz="2800" b="1" u="sng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sz="2800">
                <a:latin typeface="Comic Sans MS" pitchFamily="66" charset="0"/>
              </a:rPr>
              <a:t> quién es Enrique Iglesias, pero no </a:t>
            </a:r>
            <a:r>
              <a:rPr lang="en-US" sz="2800" b="1" u="sng">
                <a:solidFill>
                  <a:srgbClr val="FF6600"/>
                </a:solidFill>
                <a:latin typeface="Comic Sans MS" pitchFamily="66" charset="0"/>
              </a:rPr>
              <a:t>conozco</a:t>
            </a:r>
            <a:r>
              <a:rPr lang="en-US" sz="2800">
                <a:latin typeface="Comic Sans MS" pitchFamily="66" charset="0"/>
              </a:rPr>
              <a:t> al señor Iglesias personalmente.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5800" y="3200400"/>
            <a:ext cx="76962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800" b="1" u="sng">
                <a:solidFill>
                  <a:schemeClr val="folHlink"/>
                </a:solidFill>
                <a:latin typeface="Comic Sans MS" pitchFamily="66" charset="0"/>
              </a:rPr>
              <a:t>Sabemos</a:t>
            </a:r>
            <a:r>
              <a:rPr lang="en-US" sz="2800">
                <a:latin typeface="Comic Sans MS" pitchFamily="66" charset="0"/>
              </a:rPr>
              <a:t> dónde está Madrid, pero no </a:t>
            </a:r>
            <a:r>
              <a:rPr lang="en-US" sz="2800" b="1" u="sng">
                <a:solidFill>
                  <a:srgbClr val="FF6600"/>
                </a:solidFill>
                <a:latin typeface="Comic Sans MS" pitchFamily="66" charset="0"/>
              </a:rPr>
              <a:t>conocemos</a:t>
            </a:r>
            <a:r>
              <a:rPr lang="en-US" sz="2800">
                <a:latin typeface="Comic Sans MS" pitchFamily="66" charset="0"/>
              </a:rPr>
              <a:t> la ciudad.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28600" y="5029200"/>
            <a:ext cx="86106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800">
                <a:latin typeface="Comic Sans MS" pitchFamily="66" charset="0"/>
              </a:rPr>
              <a:t>Rosa </a:t>
            </a:r>
            <a:r>
              <a:rPr lang="en-US" sz="2800" b="1" u="sng">
                <a:solidFill>
                  <a:schemeClr val="folHlink"/>
                </a:solidFill>
                <a:latin typeface="Comic Sans MS" pitchFamily="66" charset="0"/>
              </a:rPr>
              <a:t>sabe</a:t>
            </a:r>
            <a:r>
              <a:rPr lang="en-US" sz="2800">
                <a:latin typeface="Comic Sans MS" pitchFamily="66" charset="0"/>
              </a:rPr>
              <a:t> que Marc Anthony es famoso, pero no </a:t>
            </a:r>
            <a:r>
              <a:rPr lang="en-US" sz="2800" b="1" u="sng">
                <a:solidFill>
                  <a:srgbClr val="FF6600"/>
                </a:solidFill>
                <a:latin typeface="Comic Sans MS" pitchFamily="66" charset="0"/>
              </a:rPr>
              <a:t>conoce</a:t>
            </a:r>
            <a:r>
              <a:rPr lang="en-US" sz="2800">
                <a:latin typeface="Comic Sans MS" pitchFamily="66" charset="0"/>
              </a:rPr>
              <a:t> su musica.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28600" y="228600"/>
            <a:ext cx="8686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3500" b="1">
                <a:solidFill>
                  <a:schemeClr val="hlink"/>
                </a:solidFill>
                <a:latin typeface="Consolas" pitchFamily="49" charset="0"/>
              </a:rPr>
              <a:t>La Diferencia Entre </a:t>
            </a:r>
            <a:r>
              <a:rPr lang="en-US" sz="3500" b="1" i="1">
                <a:solidFill>
                  <a:schemeClr val="folHlink"/>
                </a:solidFill>
                <a:latin typeface="Consolas" pitchFamily="49" charset="0"/>
              </a:rPr>
              <a:t>Saber</a:t>
            </a:r>
            <a:r>
              <a:rPr lang="en-US" sz="3500" b="1">
                <a:solidFill>
                  <a:schemeClr val="hlink"/>
                </a:solidFill>
                <a:latin typeface="Consolas" pitchFamily="49" charset="0"/>
              </a:rPr>
              <a:t> y </a:t>
            </a:r>
            <a:r>
              <a:rPr lang="en-US" sz="3500" b="1" i="1">
                <a:solidFill>
                  <a:srgbClr val="FF6600"/>
                </a:solidFill>
                <a:latin typeface="Consolas" pitchFamily="49" charset="0"/>
              </a:rPr>
              <a:t>Conocer</a:t>
            </a:r>
            <a:endParaRPr lang="en-US" sz="3500" b="1">
              <a:solidFill>
                <a:srgbClr val="FF6600"/>
              </a:solidFill>
              <a:latin typeface="Consolas" pitchFamily="49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914400" y="2362200"/>
            <a:ext cx="769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 i="1">
                <a:latin typeface="Times New Roman" pitchFamily="18" charset="0"/>
              </a:rPr>
              <a:t>I know who Enrique Iglesias is, but I don’t know Mr. Iglesias personally.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838200" y="4191000"/>
            <a:ext cx="769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 i="1">
                <a:latin typeface="Times New Roman" pitchFamily="18" charset="0"/>
              </a:rPr>
              <a:t>We know where Madrid is, but we aren’t familiar with the city.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762000" y="6051550"/>
            <a:ext cx="769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 i="1">
                <a:latin typeface="Times New Roman" pitchFamily="18" charset="0"/>
              </a:rPr>
              <a:t>Rosa knows that Marc Anthony is famous, but she isn’t acquainted with his music.</a:t>
            </a:r>
          </a:p>
        </p:txBody>
      </p:sp>
    </p:spTree>
    <p:extLst>
      <p:ext uri="{BB962C8B-B14F-4D97-AF65-F5344CB8AC3E}">
        <p14:creationId xmlns:p14="http://schemas.microsoft.com/office/powerpoint/2010/main" val="110195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957513"/>
            <a:ext cx="7793037" cy="1462087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hlink"/>
                </a:solidFill>
              </a:rPr>
              <a:t>Tarea</a:t>
            </a:r>
            <a:r>
              <a:rPr lang="en-US" dirty="0" smtClean="0">
                <a:solidFill>
                  <a:schemeClr val="hlink"/>
                </a:solidFill>
              </a:rPr>
              <a:t> </a:t>
            </a:r>
            <a:r>
              <a:rPr lang="en-US" smtClean="0">
                <a:solidFill>
                  <a:schemeClr val="hlink"/>
                </a:solidFill>
              </a:rPr>
              <a:t># 88</a:t>
            </a:r>
            <a:endParaRPr lang="en-US" dirty="0" smtClean="0">
              <a:solidFill>
                <a:schemeClr val="hlink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309</a:t>
            </a:r>
          </a:p>
          <a:p>
            <a:pPr eaLnBrk="1" hangingPunct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309</a:t>
            </a:r>
          </a:p>
          <a:p>
            <a:pPr eaLnBrk="1" hangingPunct="1"/>
            <a:endParaRPr lang="en-US" dirty="0"/>
          </a:p>
          <a:p>
            <a:pPr marL="0" indent="0" eaLnBrk="1" hangingPunct="1">
              <a:buNone/>
            </a:pPr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Saber y </a:t>
            </a:r>
            <a:r>
              <a:rPr lang="en-US" u="sng" dirty="0" err="1" smtClean="0"/>
              <a:t>Conocer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dirty="0" err="1" smtClean="0">
                <a:solidFill>
                  <a:schemeClr val="hlink"/>
                </a:solidFill>
              </a:rPr>
              <a:t>Practica</a:t>
            </a:r>
            <a:endParaRPr lang="en-US" dirty="0" smtClean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60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</TotalTime>
  <Words>272</Words>
  <Application>Microsoft Office PowerPoint</Application>
  <PresentationFormat>On-screen Show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cubos tricolor</vt:lpstr>
      <vt:lpstr>Repaso del verbo SABER (to know)</vt:lpstr>
      <vt:lpstr>Conocer  conjugation</vt:lpstr>
      <vt:lpstr>PowerPoint Presentation</vt:lpstr>
      <vt:lpstr>Conocer + “A” Personal</vt:lpstr>
      <vt:lpstr>PowerPoint Presentation</vt:lpstr>
      <vt:lpstr>Tarea # 88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 Clase 7 il La fecha es el 11 de febrero del 2013</dc:title>
  <dc:creator>Helen Zumaeta</dc:creator>
  <cp:lastModifiedBy>Helen Zumaeta</cp:lastModifiedBy>
  <cp:revision>15</cp:revision>
  <cp:lastPrinted>2013-04-04T19:07:56Z</cp:lastPrinted>
  <dcterms:created xsi:type="dcterms:W3CDTF">2013-02-08T20:40:52Z</dcterms:created>
  <dcterms:modified xsi:type="dcterms:W3CDTF">2018-06-05T17:09:14Z</dcterms:modified>
</cp:coreProperties>
</file>